
<file path=[Content_Types].xml><?xml version="1.0" encoding="utf-8"?>
<Types xmlns="http://schemas.openxmlformats.org/package/2006/content-types">
  <Default Extension="png" ContentType="image/png"/>
  <Default Extension="tmp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72" r:id="rId2"/>
    <p:sldId id="256" r:id="rId3"/>
    <p:sldId id="257" r:id="rId4"/>
    <p:sldId id="268" r:id="rId5"/>
    <p:sldId id="259" r:id="rId6"/>
    <p:sldId id="260" r:id="rId7"/>
    <p:sldId id="262" r:id="rId8"/>
    <p:sldId id="263" r:id="rId9"/>
    <p:sldId id="265" r:id="rId10"/>
    <p:sldId id="264" r:id="rId11"/>
    <p:sldId id="267" r:id="rId12"/>
    <p:sldId id="269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8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jpeg>
</file>

<file path=ppt/media/image3.png>
</file>

<file path=ppt/media/image4.png>
</file>

<file path=ppt/media/image5.png>
</file>

<file path=ppt/media/image6.png>
</file>

<file path=ppt/media/image7.tmp>
</file>

<file path=ppt/media/image8.tmp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227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66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026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2681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226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4811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3784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6650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087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016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889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12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334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731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715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12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960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045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9.png"/><Relationship Id="rId4" Type="http://schemas.openxmlformats.org/officeDocument/2006/relationships/image" Target="../media/image8.tm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>
                <a:solidFill>
                  <a:srgbClr val="FF0000"/>
                </a:solidFill>
                <a:latin typeface="Comic Sans MS" pitchFamily="66" charset="0"/>
              </a:rPr>
              <a:t>REVISION</a:t>
            </a:r>
            <a:endParaRPr lang="en-GB" b="1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GB" b="1" dirty="0"/>
              <a:t>cork</a:t>
            </a:r>
            <a:r>
              <a:rPr lang="en-GB" dirty="0"/>
              <a:t>  /</a:t>
            </a:r>
            <a:r>
              <a:rPr lang="en-GB" dirty="0" err="1"/>
              <a:t>kɔːk</a:t>
            </a:r>
            <a:r>
              <a:rPr lang="en-GB" dirty="0"/>
              <a:t>/:    </a:t>
            </a:r>
            <a:endParaRPr lang="en-GB" dirty="0" smtClean="0"/>
          </a:p>
          <a:p>
            <a:pPr>
              <a:buFont typeface="+mj-lt"/>
              <a:buAutoNum type="arabicPeriod"/>
            </a:pPr>
            <a:r>
              <a:rPr lang="en-GB" b="1" dirty="0" smtClean="0"/>
              <a:t>Identify </a:t>
            </a:r>
            <a:r>
              <a:rPr lang="en-GB" dirty="0" smtClean="0"/>
              <a:t>/</a:t>
            </a:r>
            <a:r>
              <a:rPr lang="en-GB" dirty="0" err="1" smtClean="0"/>
              <a:t>aɪ</a:t>
            </a:r>
            <a:r>
              <a:rPr lang="en-GB" dirty="0" err="1"/>
              <a:t>ˈden.tɪ.faɪ</a:t>
            </a:r>
            <a:r>
              <a:rPr lang="en-GB" dirty="0" smtClean="0"/>
              <a:t>/:</a:t>
            </a:r>
          </a:p>
          <a:p>
            <a:pPr>
              <a:buFont typeface="+mj-lt"/>
              <a:buAutoNum type="arabicPeriod"/>
            </a:pPr>
            <a:r>
              <a:rPr lang="en-GB" b="1" dirty="0" smtClean="0"/>
              <a:t>psychologist</a:t>
            </a:r>
            <a:r>
              <a:rPr lang="en-GB" dirty="0" smtClean="0"/>
              <a:t>/</a:t>
            </a:r>
            <a:r>
              <a:rPr lang="en-GB" dirty="0" err="1" smtClean="0"/>
              <a:t>saɪ</a:t>
            </a:r>
            <a:r>
              <a:rPr lang="en-GB" dirty="0" err="1"/>
              <a:t>ˈkɒl.ə.dʒɪst</a:t>
            </a:r>
            <a:r>
              <a:rPr lang="en-GB" dirty="0" smtClean="0"/>
              <a:t>/:</a:t>
            </a:r>
          </a:p>
          <a:p>
            <a:pPr>
              <a:buFont typeface="+mj-lt"/>
              <a:buAutoNum type="arabicPeriod"/>
            </a:pPr>
            <a:r>
              <a:rPr lang="en-GB" b="1" dirty="0" smtClean="0"/>
              <a:t>analyse</a:t>
            </a:r>
            <a:r>
              <a:rPr lang="en-GB" dirty="0" smtClean="0"/>
              <a:t>/</a:t>
            </a:r>
            <a:r>
              <a:rPr lang="en-GB" dirty="0"/>
              <a:t>ˈ</a:t>
            </a:r>
            <a:r>
              <a:rPr lang="en-GB" dirty="0" err="1" smtClean="0"/>
              <a:t>æn.əl.aɪz</a:t>
            </a:r>
            <a:r>
              <a:rPr lang="en-GB" dirty="0" smtClean="0"/>
              <a:t>/:</a:t>
            </a:r>
          </a:p>
          <a:p>
            <a:pPr>
              <a:buFont typeface="+mj-lt"/>
              <a:buAutoNum type="arabicPeriod"/>
            </a:pPr>
            <a:r>
              <a:rPr lang="en-GB" b="1" dirty="0" smtClean="0"/>
              <a:t>prediction</a:t>
            </a:r>
            <a:r>
              <a:rPr lang="en-GB" dirty="0" smtClean="0"/>
              <a:t>: /</a:t>
            </a:r>
            <a:r>
              <a:rPr lang="en-GB" dirty="0" err="1"/>
              <a:t>prɪˈdɪk.ʃən</a:t>
            </a:r>
            <a:r>
              <a:rPr lang="en-GB" dirty="0"/>
              <a:t>/</a:t>
            </a:r>
            <a:endParaRPr lang="en-GB" dirty="0" smtClean="0"/>
          </a:p>
          <a:p>
            <a:pPr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2135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716" y="799417"/>
            <a:ext cx="10113497" cy="1303867"/>
          </a:xfrm>
        </p:spPr>
        <p:txBody>
          <a:bodyPr>
            <a:noAutofit/>
          </a:bodyPr>
          <a:lstStyle/>
          <a:p>
            <a:r>
              <a:rPr lang="en-GB" sz="3600" b="1" dirty="0" smtClean="0">
                <a:solidFill>
                  <a:srgbClr val="C00000"/>
                </a:solidFill>
                <a:latin typeface="Comic Sans MS" panose="030F0702030302020204" pitchFamily="66" charset="0"/>
              </a:rPr>
              <a:t>TASK 3</a:t>
            </a:r>
            <a:r>
              <a:rPr lang="en-GB" sz="3600" dirty="0" smtClean="0">
                <a:solidFill>
                  <a:srgbClr val="C00000"/>
                </a:solidFill>
                <a:latin typeface="Comic Sans MS" panose="030F0702030302020204" pitchFamily="66" charset="0"/>
              </a:rPr>
              <a:t/>
            </a:r>
            <a:br>
              <a:rPr lang="en-GB" sz="3600" dirty="0" smtClean="0">
                <a:solidFill>
                  <a:srgbClr val="C00000"/>
                </a:solidFill>
                <a:latin typeface="Comic Sans MS" panose="030F0702030302020204" pitchFamily="66" charset="0"/>
              </a:rPr>
            </a:br>
            <a:r>
              <a:rPr lang="en-GB" sz="3600" dirty="0">
                <a:solidFill>
                  <a:srgbClr val="C00000"/>
                </a:solidFill>
                <a:latin typeface="Comic Sans MS" panose="030F0702030302020204" pitchFamily="66" charset="0"/>
              </a:rPr>
              <a:t>Read the article again. Answer the questions.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6092" y="2489983"/>
            <a:ext cx="10170942" cy="45642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1 </a:t>
            </a: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Which two recent experiences </a:t>
            </a:r>
            <a:r>
              <a:rPr lang="en-GB" sz="2800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demonstrated globalized </a:t>
            </a: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culture to the author</a:t>
            </a:r>
            <a:r>
              <a:rPr lang="en-GB" sz="2800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? (</a:t>
            </a: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paragraph 1</a:t>
            </a:r>
            <a:r>
              <a:rPr lang="en-GB" sz="2800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)</a:t>
            </a:r>
          </a:p>
          <a:p>
            <a:pPr marL="0" indent="0">
              <a:buNone/>
            </a:pP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/>
            </a:r>
            <a:b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</a:b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2 Which four things have increased </a:t>
            </a:r>
            <a:r>
              <a:rPr lang="en-GB" sz="2800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the connections </a:t>
            </a: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between countries</a:t>
            </a:r>
            <a:r>
              <a:rPr lang="en-GB" sz="2800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? (</a:t>
            </a: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paragraph 2</a:t>
            </a:r>
            <a:r>
              <a:rPr lang="en-GB" sz="2800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)</a:t>
            </a:r>
          </a:p>
          <a:p>
            <a:pPr marL="0" indent="0">
              <a:buNone/>
            </a:pP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/>
            </a:r>
            <a:b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</a:b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3 Which four things do some people think have </a:t>
            </a:r>
            <a:r>
              <a:rPr lang="en-GB" sz="2800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a negative </a:t>
            </a: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effect on other cultures</a:t>
            </a:r>
            <a:r>
              <a:rPr lang="en-GB" sz="2800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? (</a:t>
            </a:r>
            <a: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paragraph 3) </a:t>
            </a:r>
            <a:br>
              <a:rPr lang="en-GB" sz="2800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</a:br>
            <a:endParaRPr lang="en-GB" sz="2800" dirty="0">
              <a:solidFill>
                <a:schemeClr val="accent5">
                  <a:lumMod val="50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Right Arrow 12">
            <a:hlinkClick r:id="rId2" action="ppaction://hlinksldjump"/>
          </p:cNvPr>
          <p:cNvSpPr/>
          <p:nvPr/>
        </p:nvSpPr>
        <p:spPr>
          <a:xfrm>
            <a:off x="10740981" y="901521"/>
            <a:ext cx="774877" cy="3992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02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74" y="0"/>
            <a:ext cx="10166252" cy="6872091"/>
          </a:xfrm>
        </p:spPr>
      </p:pic>
      <p:sp>
        <p:nvSpPr>
          <p:cNvPr id="13" name="Right Arrow 12">
            <a:hlinkClick r:id="rId3" action="ppaction://hlinksldjump"/>
          </p:cNvPr>
          <p:cNvSpPr/>
          <p:nvPr/>
        </p:nvSpPr>
        <p:spPr>
          <a:xfrm>
            <a:off x="11217499" y="1111097"/>
            <a:ext cx="774877" cy="3992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028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>
                <a:latin typeface="Comic Sans MS" pitchFamily="66" charset="0"/>
              </a:rPr>
              <a:t>Task 4</a:t>
            </a:r>
            <a:endParaRPr lang="en-GB" b="1" dirty="0">
              <a:latin typeface="Comic Sans MS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3600" dirty="0" smtClean="0">
                <a:solidFill>
                  <a:schemeClr val="accent5">
                    <a:lumMod val="75000"/>
                  </a:schemeClr>
                </a:solidFill>
                <a:latin typeface="Comic Sans MS" pitchFamily="66" charset="0"/>
              </a:rPr>
              <a:t>Debate: Is </a:t>
            </a:r>
            <a:r>
              <a:rPr lang="en-GB" sz="3600" dirty="0">
                <a:solidFill>
                  <a:schemeClr val="accent5">
                    <a:lumMod val="75000"/>
                  </a:schemeClr>
                </a:solidFill>
                <a:latin typeface="Comic Sans MS" pitchFamily="66" charset="0"/>
              </a:rPr>
              <a:t>globalization </a:t>
            </a:r>
            <a:r>
              <a:rPr lang="en-GB" sz="3600" dirty="0" smtClean="0">
                <a:solidFill>
                  <a:schemeClr val="accent5">
                    <a:lumMod val="75000"/>
                  </a:schemeClr>
                </a:solidFill>
                <a:latin typeface="Comic Sans MS" pitchFamily="66" charset="0"/>
              </a:rPr>
              <a:t>a positive or negative trend? Why? </a:t>
            </a:r>
            <a:r>
              <a:rPr lang="en-GB" sz="3600" dirty="0">
                <a:solidFill>
                  <a:schemeClr val="accent5">
                    <a:lumMod val="75000"/>
                  </a:schemeClr>
                </a:solidFill>
                <a:latin typeface="Comic Sans MS" pitchFamily="66" charset="0"/>
              </a:rPr>
              <a:t/>
            </a:r>
            <a:br>
              <a:rPr lang="en-GB" sz="3600" dirty="0">
                <a:solidFill>
                  <a:schemeClr val="accent5">
                    <a:lumMod val="75000"/>
                  </a:schemeClr>
                </a:solidFill>
                <a:latin typeface="Comic Sans MS" pitchFamily="66" charset="0"/>
              </a:rPr>
            </a:br>
            <a:endParaRPr lang="en-GB" sz="3600" dirty="0">
              <a:solidFill>
                <a:schemeClr val="accent5">
                  <a:lumMod val="75000"/>
                </a:schemeClr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3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Comic Sans MS" pitchFamily="66" charset="0"/>
              </a:rPr>
              <a:t>Advantages</a:t>
            </a:r>
            <a:endParaRPr lang="en-GB" dirty="0">
              <a:latin typeface="Comic Sans MS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Connect people together</a:t>
            </a:r>
          </a:p>
          <a:p>
            <a:r>
              <a:rPr lang="en-GB" dirty="0" smtClean="0"/>
              <a:t>Vital information can be shared around the world</a:t>
            </a:r>
          </a:p>
          <a:p>
            <a:r>
              <a:rPr lang="en-GB" dirty="0" smtClean="0"/>
              <a:t>New technology can be shared to developing countries</a:t>
            </a:r>
          </a:p>
          <a:p>
            <a:r>
              <a:rPr lang="en-GB" dirty="0" smtClean="0"/>
              <a:t>Businesses have larger market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35309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Comic Sans MS" pitchFamily="66" charset="0"/>
              </a:rPr>
              <a:t>Disadvantages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Traditions and languages of minor countries may die out</a:t>
            </a:r>
          </a:p>
          <a:p>
            <a:r>
              <a:rPr lang="en-GB" dirty="0" smtClean="0"/>
              <a:t>Spread of deadly diseases</a:t>
            </a:r>
          </a:p>
          <a:p>
            <a:r>
              <a:rPr lang="en-GB" dirty="0" smtClean="0"/>
              <a:t>People can’t stay away from technology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257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GB" sz="3200" b="1" dirty="0" smtClean="0">
                <a:solidFill>
                  <a:srgbClr val="002060"/>
                </a:solidFill>
                <a:latin typeface="+mn-lt"/>
              </a:rPr>
              <a:t>1E: WRITING</a:t>
            </a:r>
            <a:br>
              <a:rPr lang="en-GB" sz="3200" b="1" dirty="0" smtClean="0">
                <a:solidFill>
                  <a:srgbClr val="002060"/>
                </a:solidFill>
                <a:latin typeface="+mn-lt"/>
              </a:rPr>
            </a:br>
            <a:r>
              <a:rPr lang="en-GB" sz="3200" b="1" dirty="0" smtClean="0">
                <a:solidFill>
                  <a:srgbClr val="002060"/>
                </a:solidFill>
                <a:latin typeface="+mn-lt"/>
              </a:rPr>
              <a:t>A BUSINESS PROFILE</a:t>
            </a:r>
            <a:endParaRPr lang="en-GB" sz="3200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623" y="-94534"/>
            <a:ext cx="4687911" cy="6952534"/>
          </a:xfrm>
        </p:spPr>
      </p:pic>
      <p:sp>
        <p:nvSpPr>
          <p:cNvPr id="5" name="TextBox 4"/>
          <p:cNvSpPr txBox="1"/>
          <p:nvPr/>
        </p:nvSpPr>
        <p:spPr>
          <a:xfrm>
            <a:off x="1442435" y="2537138"/>
            <a:ext cx="58470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Who do you think would be interested in their service?</a:t>
            </a:r>
          </a:p>
          <a:p>
            <a:r>
              <a:rPr lang="en-GB" sz="2400" dirty="0" smtClean="0"/>
              <a:t>Choose the answer:</a:t>
            </a:r>
          </a:p>
          <a:p>
            <a:pPr marL="342900" indent="-342900">
              <a:buAutoNum type="alphaLcPeriod"/>
            </a:pPr>
            <a:r>
              <a:rPr lang="en-GB" sz="2400" dirty="0" smtClean="0"/>
              <a:t>Family with young children</a:t>
            </a:r>
          </a:p>
          <a:p>
            <a:pPr marL="342900" indent="-342900">
              <a:buAutoNum type="alphaLcPeriod"/>
            </a:pPr>
            <a:r>
              <a:rPr lang="en-GB" sz="2400" dirty="0" smtClean="0"/>
              <a:t>Groups of friends</a:t>
            </a:r>
          </a:p>
          <a:p>
            <a:pPr marL="342900" indent="-342900">
              <a:buAutoNum type="alphaLcPeriod"/>
            </a:pPr>
            <a:r>
              <a:rPr lang="en-GB" sz="2400" dirty="0" smtClean="0"/>
              <a:t>Business travellers</a:t>
            </a:r>
          </a:p>
          <a:p>
            <a:pPr marL="342900" indent="-342900">
              <a:buAutoNum type="alphaLcPeriod"/>
            </a:pPr>
            <a:r>
              <a:rPr lang="en-GB" sz="2400" dirty="0" smtClean="0"/>
              <a:t>Independent travellers </a:t>
            </a:r>
            <a:endParaRPr lang="en-GB" sz="2400" dirty="0"/>
          </a:p>
        </p:txBody>
      </p:sp>
      <p:sp>
        <p:nvSpPr>
          <p:cNvPr id="6" name="Rectangle 5"/>
          <p:cNvSpPr/>
          <p:nvPr/>
        </p:nvSpPr>
        <p:spPr>
          <a:xfrm>
            <a:off x="7418231" y="1307331"/>
            <a:ext cx="927278" cy="3025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68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41" y="758536"/>
            <a:ext cx="7135672" cy="5333171"/>
          </a:xfrm>
        </p:spPr>
      </p:pic>
      <p:sp>
        <p:nvSpPr>
          <p:cNvPr id="5" name="Rectangle 4"/>
          <p:cNvSpPr/>
          <p:nvPr/>
        </p:nvSpPr>
        <p:spPr>
          <a:xfrm>
            <a:off x="5344731" y="1661375"/>
            <a:ext cx="2550017" cy="4893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rgbClr val="002060"/>
                </a:solidFill>
              </a:rPr>
              <a:t>website or letter?</a:t>
            </a:r>
            <a:endParaRPr lang="en-GB" sz="2400" dirty="0">
              <a:solidFill>
                <a:srgbClr val="00206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44732" y="2522113"/>
            <a:ext cx="3644722" cy="4893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rgbClr val="002060"/>
                </a:solidFill>
              </a:rPr>
              <a:t>Formal, informal or neutral?</a:t>
            </a:r>
            <a:endParaRPr lang="en-GB" sz="2400" dirty="0">
              <a:solidFill>
                <a:srgbClr val="00206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72767" y="3369973"/>
            <a:ext cx="5460642" cy="4893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rgbClr val="002060"/>
                </a:solidFill>
              </a:rPr>
              <a:t>Current customers or possible customers?</a:t>
            </a:r>
            <a:endParaRPr lang="en-GB" sz="2400" dirty="0">
              <a:solidFill>
                <a:srgbClr val="00206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444802" y="4282226"/>
            <a:ext cx="5089303" cy="4893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rgbClr val="002060"/>
                </a:solidFill>
              </a:rPr>
              <a:t>To promote a company or advertise a product?</a:t>
            </a:r>
            <a:endParaRPr lang="en-GB" sz="2000" dirty="0">
              <a:solidFill>
                <a:srgbClr val="00206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444802" y="5142963"/>
            <a:ext cx="5089303" cy="4893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 smtClean="0">
                <a:solidFill>
                  <a:srgbClr val="002060"/>
                </a:solidFill>
              </a:rPr>
              <a:t>A sequenced text or separate sections of a text?</a:t>
            </a:r>
            <a:endParaRPr lang="en-GB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90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00" y="850005"/>
            <a:ext cx="11069801" cy="5113258"/>
          </a:xfrm>
        </p:spPr>
      </p:pic>
    </p:spTree>
    <p:extLst>
      <p:ext uri="{BB962C8B-B14F-4D97-AF65-F5344CB8AC3E}">
        <p14:creationId xmlns:p14="http://schemas.microsoft.com/office/powerpoint/2010/main" val="206900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87945" y="479855"/>
            <a:ext cx="9601196" cy="1303867"/>
          </a:xfrm>
        </p:spPr>
        <p:txBody>
          <a:bodyPr/>
          <a:lstStyle/>
          <a:p>
            <a:r>
              <a:rPr lang="en-GB" b="1" dirty="0" smtClean="0">
                <a:solidFill>
                  <a:srgbClr val="FF0000"/>
                </a:solidFill>
              </a:rPr>
              <a:t>1F FACES OF INDIA</a:t>
            </a:r>
            <a:endParaRPr lang="en-GB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64" y="1622740"/>
            <a:ext cx="7597610" cy="4710520"/>
          </a:xfrm>
        </p:spPr>
      </p:pic>
      <p:sp>
        <p:nvSpPr>
          <p:cNvPr id="5" name="Rectangle 4"/>
          <p:cNvSpPr/>
          <p:nvPr/>
        </p:nvSpPr>
        <p:spPr>
          <a:xfrm>
            <a:off x="8487176" y="2481099"/>
            <a:ext cx="292350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b="1" dirty="0">
                <a:solidFill>
                  <a:srgbClr val="0070C0"/>
                </a:solidFill>
              </a:rPr>
              <a:t>The man is a shepherd with a long moustache and short, grey beard. He’s wearing white clothes and a red turban, silver rings and gold earrings. He’s carrying a wooden staff. He has a very bright expression, with bright eyes and a smile. Perhaps he’s happy.</a:t>
            </a:r>
          </a:p>
        </p:txBody>
      </p:sp>
    </p:spTree>
    <p:extLst>
      <p:ext uri="{BB962C8B-B14F-4D97-AF65-F5344CB8AC3E}">
        <p14:creationId xmlns:p14="http://schemas.microsoft.com/office/powerpoint/2010/main" val="3815574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>
                <a:solidFill>
                  <a:srgbClr val="00B050"/>
                </a:solidFill>
              </a:rPr>
              <a:t>Vocabulary </a:t>
            </a:r>
            <a:endParaRPr lang="en-GB" b="1" dirty="0">
              <a:solidFill>
                <a:srgbClr val="00B050"/>
              </a:solidFill>
            </a:endParaRPr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68" y="2300508"/>
            <a:ext cx="10528491" cy="4190444"/>
          </a:xfrm>
        </p:spPr>
      </p:pic>
    </p:spTree>
    <p:extLst>
      <p:ext uri="{BB962C8B-B14F-4D97-AF65-F5344CB8AC3E}">
        <p14:creationId xmlns:p14="http://schemas.microsoft.com/office/powerpoint/2010/main" val="99499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56603" y="2249883"/>
            <a:ext cx="9959926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erlin Sans FB" panose="020E0602020502020306" pitchFamily="34" charset="0"/>
              </a:rPr>
              <a:t>1C: A WORLD TOGETHER</a:t>
            </a:r>
            <a:endParaRPr lang="en-US" sz="80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454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559" y="532174"/>
            <a:ext cx="7804596" cy="5819456"/>
          </a:xfrm>
        </p:spPr>
      </p:pic>
    </p:spTree>
    <p:extLst>
      <p:ext uri="{BB962C8B-B14F-4D97-AF65-F5344CB8AC3E}">
        <p14:creationId xmlns:p14="http://schemas.microsoft.com/office/powerpoint/2010/main" val="112043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63" y="542440"/>
            <a:ext cx="10220441" cy="5665177"/>
          </a:xfrm>
        </p:spPr>
      </p:pic>
    </p:spTree>
    <p:extLst>
      <p:ext uri="{BB962C8B-B14F-4D97-AF65-F5344CB8AC3E}">
        <p14:creationId xmlns:p14="http://schemas.microsoft.com/office/powerpoint/2010/main" val="354266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489398"/>
            <a:ext cx="7202310" cy="5869058"/>
          </a:xfrm>
        </p:spPr>
      </p:pic>
    </p:spTree>
    <p:extLst>
      <p:ext uri="{BB962C8B-B14F-4D97-AF65-F5344CB8AC3E}">
        <p14:creationId xmlns:p14="http://schemas.microsoft.com/office/powerpoint/2010/main" val="1249750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Extra activity</a:t>
            </a:r>
            <a:endParaRPr lang="en-GB" dirty="0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49" y="2318196"/>
            <a:ext cx="10991601" cy="2936384"/>
          </a:xfrm>
        </p:spPr>
      </p:pic>
    </p:spTree>
    <p:extLst>
      <p:ext uri="{BB962C8B-B14F-4D97-AF65-F5344CB8AC3E}">
        <p14:creationId xmlns:p14="http://schemas.microsoft.com/office/powerpoint/2010/main" val="31915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644" y="570009"/>
            <a:ext cx="9601196" cy="1303867"/>
          </a:xfrm>
        </p:spPr>
        <p:txBody>
          <a:bodyPr/>
          <a:lstStyle/>
          <a:p>
            <a:r>
              <a:rPr lang="en-GB" b="1" dirty="0" smtClean="0">
                <a:solidFill>
                  <a:srgbClr val="00B050"/>
                </a:solidFill>
                <a:latin typeface="Comic Sans MS" pitchFamily="66" charset="0"/>
              </a:rPr>
              <a:t>Discussion</a:t>
            </a:r>
            <a:endParaRPr lang="en-GB" b="1" dirty="0">
              <a:solidFill>
                <a:srgbClr val="00B050"/>
              </a:solidFill>
              <a:latin typeface="Comic Sans MS" pitchFamily="66" charset="0"/>
            </a:endParaRPr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192" y="1654905"/>
            <a:ext cx="9620518" cy="4756384"/>
          </a:xfrm>
        </p:spPr>
      </p:pic>
    </p:spTree>
    <p:extLst>
      <p:ext uri="{BB962C8B-B14F-4D97-AF65-F5344CB8AC3E}">
        <p14:creationId xmlns:p14="http://schemas.microsoft.com/office/powerpoint/2010/main" val="422958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442526" y="2444186"/>
            <a:ext cx="9306949" cy="2827606"/>
            <a:chOff x="1442525" y="2060917"/>
            <a:chExt cx="9306949" cy="2827606"/>
          </a:xfrm>
        </p:grpSpPr>
        <p:sp>
          <p:nvSpPr>
            <p:cNvPr id="5" name="Rounded Rectangle 4"/>
            <p:cNvSpPr/>
            <p:nvPr/>
          </p:nvSpPr>
          <p:spPr>
            <a:xfrm>
              <a:off x="1442525" y="2060917"/>
              <a:ext cx="9306949" cy="2827606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442526" y="2319664"/>
              <a:ext cx="9306948" cy="20621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GB" sz="3200" dirty="0">
                  <a:latin typeface="Comic Sans MS" panose="030F0702030302020204" pitchFamily="66" charset="0"/>
                </a:rPr>
                <a:t>Globalization is the idea that companies are now working in many different _______________and the culture of different_____________ is becoming similar.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2220109" y="1233762"/>
            <a:ext cx="8255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Comic Sans MS" pitchFamily="66" charset="0"/>
              </a:rPr>
              <a:t>Globalization  /ˌ</a:t>
            </a:r>
            <a:r>
              <a:rPr lang="en-GB" sz="4000" dirty="0" err="1">
                <a:latin typeface="Comic Sans MS" pitchFamily="66" charset="0"/>
              </a:rPr>
              <a:t>ɡləʊ.bəl.aɪˈzeɪ.ʃən</a:t>
            </a:r>
            <a:r>
              <a:rPr lang="en-GB" sz="4000" dirty="0">
                <a:latin typeface="Comic Sans MS" pitchFamily="66" charset="0"/>
              </a:rPr>
              <a:t>/ </a:t>
            </a:r>
          </a:p>
        </p:txBody>
      </p:sp>
    </p:spTree>
    <p:extLst>
      <p:ext uri="{BB962C8B-B14F-4D97-AF65-F5344CB8AC3E}">
        <p14:creationId xmlns:p14="http://schemas.microsoft.com/office/powerpoint/2010/main" val="22820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5">
                    <a:lumMod val="75000"/>
                  </a:schemeClr>
                </a:solidFill>
                <a:latin typeface="Comic Sans MS" pitchFamily="66" charset="0"/>
              </a:rPr>
              <a:t>What are some examples of globalization</a:t>
            </a:r>
            <a:r>
              <a:rPr lang="en-GB" dirty="0" smtClean="0">
                <a:solidFill>
                  <a:schemeClr val="accent5">
                    <a:lumMod val="75000"/>
                  </a:schemeClr>
                </a:solidFill>
                <a:latin typeface="Comic Sans MS" pitchFamily="66" charset="0"/>
              </a:rPr>
              <a:t>?</a:t>
            </a:r>
            <a:endParaRPr lang="en-GB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2195569" y="3347515"/>
            <a:ext cx="3233530" cy="1060174"/>
          </a:xfrm>
          <a:prstGeom prst="ellipse">
            <a:avLst/>
          </a:prstGeom>
          <a:noFill/>
          <a:ln w="38100" cmpd="sng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smtClean="0">
                <a:solidFill>
                  <a:schemeClr val="tx1"/>
                </a:solidFill>
                <a:latin typeface="Comic Sans MS" pitchFamily="66" charset="0"/>
              </a:rPr>
              <a:t>business</a:t>
            </a:r>
            <a:endParaRPr lang="en-GB" sz="2800" dirty="0">
              <a:solidFill>
                <a:schemeClr val="tx1"/>
              </a:solidFill>
              <a:latin typeface="Comic Sans MS" pitchFamily="66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6069964" y="3347515"/>
            <a:ext cx="3233530" cy="1060174"/>
          </a:xfrm>
          <a:prstGeom prst="ellipse">
            <a:avLst/>
          </a:prstGeom>
          <a:noFill/>
          <a:ln w="38100" cmpd="sng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smtClean="0">
                <a:solidFill>
                  <a:schemeClr val="tx1"/>
                </a:solidFill>
                <a:latin typeface="Comic Sans MS" pitchFamily="66" charset="0"/>
              </a:rPr>
              <a:t>culture</a:t>
            </a:r>
            <a:endParaRPr lang="en-GB" sz="2800" dirty="0">
              <a:solidFill>
                <a:schemeClr val="tx1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49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4644" y="-11974"/>
            <a:ext cx="13066645" cy="6869974"/>
          </a:xfrm>
        </p:spPr>
      </p:pic>
    </p:spTree>
    <p:extLst>
      <p:ext uri="{BB962C8B-B14F-4D97-AF65-F5344CB8AC3E}">
        <p14:creationId xmlns:p14="http://schemas.microsoft.com/office/powerpoint/2010/main" val="21576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74" y="0"/>
            <a:ext cx="10166252" cy="6872091"/>
          </a:xfrm>
        </p:spPr>
      </p:pic>
      <p:pic>
        <p:nvPicPr>
          <p:cNvPr id="3" name="life_2e_intermediate_sb_track_05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169" y="7544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84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9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1691" y="656228"/>
            <a:ext cx="8596668" cy="712763"/>
          </a:xfrm>
        </p:spPr>
        <p:txBody>
          <a:bodyPr>
            <a:noAutofit/>
          </a:bodyPr>
          <a:lstStyle/>
          <a:p>
            <a:r>
              <a:rPr lang="en-GB" sz="5400" dirty="0" smtClean="0">
                <a:latin typeface="Comic Sans MS" panose="030F0702030302020204" pitchFamily="66" charset="0"/>
              </a:rPr>
              <a:t>VOCABULARY</a:t>
            </a:r>
            <a:endParaRPr lang="en-GB" sz="5400" dirty="0"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2732" y="2433711"/>
            <a:ext cx="5241702" cy="3607651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200" dirty="0" smtClean="0">
                <a:latin typeface="Comic Sans MS" panose="030F0702030302020204" pitchFamily="66" charset="0"/>
              </a:rPr>
              <a:t>Latest in-thing: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200" dirty="0" smtClean="0">
                <a:latin typeface="Comic Sans MS" panose="030F0702030302020204" pitchFamily="66" charset="0"/>
              </a:rPr>
              <a:t>Enquiry/</a:t>
            </a:r>
            <a:r>
              <a:rPr lang="en-GB" sz="2200" dirty="0" err="1" smtClean="0">
                <a:latin typeface="Comic Sans MS" panose="030F0702030302020204" pitchFamily="66" charset="0"/>
              </a:rPr>
              <a:t>ɪn</a:t>
            </a:r>
            <a:r>
              <a:rPr lang="en-GB" sz="2200" dirty="0" err="1">
                <a:latin typeface="Comic Sans MS" panose="030F0702030302020204" pitchFamily="66" charset="0"/>
              </a:rPr>
              <a:t>ˈkwaɪə.ri</a:t>
            </a:r>
            <a:r>
              <a:rPr lang="en-GB" sz="2200" dirty="0" smtClean="0">
                <a:latin typeface="Comic Sans MS" panose="030F0702030302020204" pitchFamily="66" charset="0"/>
              </a:rPr>
              <a:t>//</a:t>
            </a:r>
            <a:r>
              <a:rPr lang="en-GB" sz="2200" dirty="0">
                <a:latin typeface="Comic Sans MS" panose="030F0702030302020204" pitchFamily="66" charset="0"/>
              </a:rPr>
              <a:t>ˈ</a:t>
            </a:r>
            <a:r>
              <a:rPr lang="en-GB" sz="2200" dirty="0" err="1">
                <a:latin typeface="Comic Sans MS" panose="030F0702030302020204" pitchFamily="66" charset="0"/>
              </a:rPr>
              <a:t>ɪn.kwə.ri</a:t>
            </a:r>
            <a:r>
              <a:rPr lang="en-GB" sz="2200" dirty="0">
                <a:latin typeface="Comic Sans MS" panose="030F0702030302020204" pitchFamily="66" charset="0"/>
              </a:rPr>
              <a:t>/</a:t>
            </a: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200" dirty="0" smtClean="0">
                <a:latin typeface="Comic Sans MS" panose="030F0702030302020204" pitchFamily="66" charset="0"/>
              </a:rPr>
              <a:t>Cultural </a:t>
            </a:r>
            <a:r>
              <a:rPr lang="en-GB" sz="2200" dirty="0">
                <a:latin typeface="Comic Sans MS" panose="030F0702030302020204" pitchFamily="66" charset="0"/>
              </a:rPr>
              <a:t>attack /ˈ</a:t>
            </a:r>
            <a:r>
              <a:rPr lang="en-GB" sz="2200" dirty="0" err="1">
                <a:latin typeface="Comic Sans MS" panose="030F0702030302020204" pitchFamily="66" charset="0"/>
              </a:rPr>
              <a:t>kʌl.tʃər.əl</a:t>
            </a:r>
            <a:r>
              <a:rPr lang="en-GB" sz="2200" dirty="0">
                <a:latin typeface="Comic Sans MS" panose="030F0702030302020204" pitchFamily="66" charset="0"/>
              </a:rPr>
              <a:t>/ /</a:t>
            </a:r>
            <a:r>
              <a:rPr lang="en-GB" sz="2200" dirty="0" err="1">
                <a:latin typeface="Comic Sans MS" panose="030F0702030302020204" pitchFamily="66" charset="0"/>
              </a:rPr>
              <a:t>əˈtæk</a:t>
            </a:r>
            <a:r>
              <a:rPr lang="en-GB" sz="2200" dirty="0">
                <a:latin typeface="Comic Sans MS" panose="030F0702030302020204" pitchFamily="66" charset="0"/>
              </a:rPr>
              <a:t>/</a:t>
            </a: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200" dirty="0" smtClean="0">
                <a:latin typeface="Comic Sans MS" panose="030F0702030302020204" pitchFamily="66" charset="0"/>
              </a:rPr>
              <a:t>National </a:t>
            </a:r>
            <a:r>
              <a:rPr lang="en-GB" sz="2200" dirty="0">
                <a:latin typeface="Comic Sans MS" panose="030F0702030302020204" pitchFamily="66" charset="0"/>
              </a:rPr>
              <a:t>identity /ˈ</a:t>
            </a:r>
            <a:r>
              <a:rPr lang="en-GB" sz="2200" dirty="0" err="1">
                <a:latin typeface="Comic Sans MS" panose="030F0702030302020204" pitchFamily="66" charset="0"/>
              </a:rPr>
              <a:t>næʃ.ən.əl</a:t>
            </a:r>
            <a:r>
              <a:rPr lang="en-GB" sz="2200" dirty="0">
                <a:latin typeface="Comic Sans MS" panose="030F0702030302020204" pitchFamily="66" charset="0"/>
              </a:rPr>
              <a:t>/ /</a:t>
            </a:r>
            <a:r>
              <a:rPr lang="en-GB" sz="2200" dirty="0" err="1">
                <a:latin typeface="Comic Sans MS" panose="030F0702030302020204" pitchFamily="66" charset="0"/>
              </a:rPr>
              <a:t>aɪˈden.tə.ti</a:t>
            </a:r>
            <a:r>
              <a:rPr lang="en-GB" sz="2200" dirty="0">
                <a:latin typeface="Comic Sans MS" panose="030F0702030302020204" pitchFamily="66" charset="0"/>
              </a:rPr>
              <a:t>/</a:t>
            </a: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GB" sz="2200" dirty="0" smtClean="0">
                <a:latin typeface="Comic Sans MS" panose="030F0702030302020204" pitchFamily="66" charset="0"/>
              </a:rPr>
              <a:t>Mutton</a:t>
            </a:r>
            <a:r>
              <a:rPr lang="en-GB" sz="2200" dirty="0">
                <a:latin typeface="Comic Sans MS" panose="030F0702030302020204" pitchFamily="66" charset="0"/>
              </a:rPr>
              <a:t> </a:t>
            </a:r>
            <a:r>
              <a:rPr lang="en-GB" sz="2200" dirty="0" smtClean="0">
                <a:latin typeface="Comic Sans MS" panose="030F0702030302020204" pitchFamily="66" charset="0"/>
              </a:rPr>
              <a:t>/</a:t>
            </a:r>
            <a:r>
              <a:rPr lang="en-GB" sz="2200" dirty="0">
                <a:latin typeface="Comic Sans MS" panose="030F0702030302020204" pitchFamily="66" charset="0"/>
              </a:rPr>
              <a:t>ˈ</a:t>
            </a:r>
            <a:r>
              <a:rPr lang="en-GB" sz="2200" dirty="0" err="1">
                <a:latin typeface="Comic Sans MS" panose="030F0702030302020204" pitchFamily="66" charset="0"/>
              </a:rPr>
              <a:t>mʌt.ən</a:t>
            </a:r>
            <a:r>
              <a:rPr lang="en-GB" sz="2200" dirty="0">
                <a:latin typeface="Comic Sans MS" panose="030F0702030302020204" pitchFamily="66" charset="0"/>
              </a:rPr>
              <a:t>/</a:t>
            </a: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rabicPeriod"/>
            </a:pP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rabicPeriod"/>
            </a:pP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rabicPeriod"/>
            </a:pP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rabicPeriod"/>
            </a:pPr>
            <a:endParaRPr lang="en-GB" sz="2200" dirty="0">
              <a:latin typeface="Comic Sans MS" panose="030F0702030302020204" pitchFamily="66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31854" y="2446985"/>
            <a:ext cx="6439435" cy="39409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lphaLcParenR"/>
            </a:pPr>
            <a:r>
              <a:rPr lang="en-GB" sz="2200" dirty="0" smtClean="0">
                <a:latin typeface="Comic Sans MS" panose="030F0702030302020204" pitchFamily="66" charset="0"/>
              </a:rPr>
              <a:t>The destruction of cultural heritage.</a:t>
            </a:r>
          </a:p>
          <a:p>
            <a:pPr marL="457200" indent="-457200">
              <a:buFont typeface="+mj-lt"/>
              <a:buAutoNum type="alphaLcParenR"/>
            </a:pPr>
            <a:r>
              <a:rPr lang="en-GB" sz="2200" dirty="0">
                <a:latin typeface="Comic Sans MS" panose="030F0702030302020204" pitchFamily="66" charset="0"/>
              </a:rPr>
              <a:t>a sense of a nation as a cohesive whole, as represented by distinctive traditions, culture, and language.</a:t>
            </a:r>
          </a:p>
          <a:p>
            <a:pPr marL="457200" indent="-457200">
              <a:buFont typeface="+mj-lt"/>
              <a:buAutoNum type="alphaLcParenR"/>
            </a:pPr>
            <a:r>
              <a:rPr lang="en-GB" sz="2200" dirty="0" smtClean="0">
                <a:latin typeface="Comic Sans MS" panose="030F0702030302020204" pitchFamily="66" charset="0"/>
              </a:rPr>
              <a:t>The newest, most recent, or most current trend, fashion, or style.</a:t>
            </a:r>
          </a:p>
          <a:p>
            <a:pPr marL="457200" indent="-457200">
              <a:buFont typeface="+mj-lt"/>
              <a:buAutoNum type="alphaLcParenR"/>
            </a:pPr>
            <a:r>
              <a:rPr lang="en-GB" sz="2200" dirty="0">
                <a:latin typeface="Comic Sans MS" panose="030F0702030302020204" pitchFamily="66" charset="0"/>
              </a:rPr>
              <a:t>a question or request for information about someone or </a:t>
            </a:r>
            <a:r>
              <a:rPr lang="en-GB" sz="2200" dirty="0" smtClean="0">
                <a:latin typeface="Comic Sans MS" panose="030F0702030302020204" pitchFamily="66" charset="0"/>
              </a:rPr>
              <a:t>something.</a:t>
            </a:r>
          </a:p>
          <a:p>
            <a:pPr marL="457200" indent="-457200">
              <a:buFont typeface="+mj-lt"/>
              <a:buAutoNum type="alphaLcParenR"/>
            </a:pPr>
            <a:r>
              <a:rPr lang="en-GB" sz="2200" dirty="0">
                <a:latin typeface="Comic Sans MS" panose="030F0702030302020204" pitchFamily="66" charset="0"/>
              </a:rPr>
              <a:t>the meat from an adult sheep eaten as </a:t>
            </a:r>
            <a:r>
              <a:rPr lang="en-GB" sz="2200" dirty="0" smtClean="0">
                <a:latin typeface="Comic Sans MS" panose="030F0702030302020204" pitchFamily="66" charset="0"/>
              </a:rPr>
              <a:t>food.</a:t>
            </a:r>
            <a:endParaRPr lang="en-GB" sz="2200" dirty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lphaLcParenR"/>
            </a:pP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lphaLcParenR"/>
            </a:pP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lphaLcParenR"/>
            </a:pP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lphaLcParenR"/>
            </a:pPr>
            <a:endParaRPr lang="en-GB" sz="2200" dirty="0" smtClean="0">
              <a:latin typeface="Comic Sans MS" panose="030F0702030302020204" pitchFamily="66" charset="0"/>
            </a:endParaRPr>
          </a:p>
          <a:p>
            <a:pPr marL="457200" indent="-457200">
              <a:buFont typeface="+mj-lt"/>
              <a:buAutoNum type="alphaLcParenR"/>
            </a:pPr>
            <a:endParaRPr lang="en-GB" sz="2200" dirty="0">
              <a:latin typeface="Comic Sans MS" panose="030F0702030302020204" pitchFamily="66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5331855" y="2472744"/>
            <a:ext cx="0" cy="35288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 txBox="1">
            <a:spLocks/>
          </p:cNvSpPr>
          <p:nvPr/>
        </p:nvSpPr>
        <p:spPr>
          <a:xfrm>
            <a:off x="1081826" y="1482754"/>
            <a:ext cx="10367493" cy="7127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2800" dirty="0" smtClean="0">
                <a:solidFill>
                  <a:schemeClr val="accent5">
                    <a:lumMod val="75000"/>
                  </a:schemeClr>
                </a:solidFill>
                <a:latin typeface="Comic Sans MS" panose="030F0702030302020204" pitchFamily="66" charset="0"/>
              </a:rPr>
              <a:t>Match each word on the left with its definition on the right.</a:t>
            </a:r>
            <a:endParaRPr lang="en-GB" sz="2800" dirty="0">
              <a:solidFill>
                <a:schemeClr val="accent5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17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4109" y="2255520"/>
            <a:ext cx="9592081" cy="2288344"/>
          </a:xfrm>
        </p:spPr>
        <p:txBody>
          <a:bodyPr>
            <a:normAutofit fontScale="90000"/>
          </a:bodyPr>
          <a:lstStyle/>
          <a:p>
            <a:r>
              <a:rPr lang="en-GB" b="1" dirty="0" smtClean="0">
                <a:solidFill>
                  <a:srgbClr val="C00000"/>
                </a:solidFill>
                <a:latin typeface="Comic Sans MS" panose="030F0702030302020204" pitchFamily="66" charset="0"/>
              </a:rPr>
              <a:t>TASK 2: </a:t>
            </a:r>
            <a:r>
              <a:rPr lang="en-GB" dirty="0" smtClean="0">
                <a:solidFill>
                  <a:srgbClr val="C00000"/>
                </a:solidFill>
                <a:latin typeface="Comic Sans MS" panose="030F0702030302020204" pitchFamily="66" charset="0"/>
              </a:rPr>
              <a:t/>
            </a:r>
            <a:br>
              <a:rPr lang="en-GB" dirty="0" smtClean="0">
                <a:solidFill>
                  <a:srgbClr val="C00000"/>
                </a:solidFill>
                <a:latin typeface="Comic Sans MS" panose="030F0702030302020204" pitchFamily="66" charset="0"/>
              </a:rPr>
            </a:br>
            <a:r>
              <a:rPr lang="en-GB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Read </a:t>
            </a:r>
            <a:r>
              <a:rPr lang="en-GB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the article quickly. </a:t>
            </a:r>
            <a:r>
              <a:rPr lang="en-GB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Which paragraph(s</a:t>
            </a:r>
            <a:r>
              <a:rPr lang="en-GB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) </a:t>
            </a:r>
            <a:r>
              <a:rPr lang="en-GB" dirty="0" smtClean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talk(s) about </a:t>
            </a:r>
            <a:r>
              <a:rPr lang="en-GB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business? Which talk(s) about culture? 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  <a:t/>
            </a:r>
            <a:b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</a:rPr>
            </a:br>
            <a:endParaRPr lang="en-GB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0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 descr="Screen Clippi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266" y="-14091"/>
            <a:ext cx="10166252" cy="6872091"/>
          </a:xfrm>
        </p:spPr>
      </p:pic>
    </p:spTree>
    <p:extLst>
      <p:ext uri="{BB962C8B-B14F-4D97-AF65-F5344CB8AC3E}">
        <p14:creationId xmlns:p14="http://schemas.microsoft.com/office/powerpoint/2010/main" val="77829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813</TotalTime>
  <Words>391</Words>
  <Application>Microsoft Office PowerPoint</Application>
  <PresentationFormat>Custom</PresentationFormat>
  <Paragraphs>62</Paragraphs>
  <Slides>24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Organic</vt:lpstr>
      <vt:lpstr>REVISION</vt:lpstr>
      <vt:lpstr>PowerPoint Presentation</vt:lpstr>
      <vt:lpstr>PowerPoint Presentation</vt:lpstr>
      <vt:lpstr>What are some examples of globalization?</vt:lpstr>
      <vt:lpstr>PowerPoint Presentation</vt:lpstr>
      <vt:lpstr>PowerPoint Presentation</vt:lpstr>
      <vt:lpstr>VOCABULARY</vt:lpstr>
      <vt:lpstr>TASK 2:  Read the article quickly. Which paragraph(s) talk(s) about business? Which talk(s) about culture?  </vt:lpstr>
      <vt:lpstr>PowerPoint Presentation</vt:lpstr>
      <vt:lpstr>TASK 3 Read the article again. Answer the questions.</vt:lpstr>
      <vt:lpstr>PowerPoint Presentation</vt:lpstr>
      <vt:lpstr>Task 4</vt:lpstr>
      <vt:lpstr>Advantages</vt:lpstr>
      <vt:lpstr>Disadvantages</vt:lpstr>
      <vt:lpstr>1E: WRITING A BUSINESS PROFILE</vt:lpstr>
      <vt:lpstr>PowerPoint Presentation</vt:lpstr>
      <vt:lpstr>PowerPoint Presentation</vt:lpstr>
      <vt:lpstr>1F FACES OF INDIA</vt:lpstr>
      <vt:lpstr>Vocabulary </vt:lpstr>
      <vt:lpstr>PowerPoint Presentation</vt:lpstr>
      <vt:lpstr>PowerPoint Presentation</vt:lpstr>
      <vt:lpstr>PowerPoint Presentation</vt:lpstr>
      <vt:lpstr>Extra activity</vt:lpstr>
      <vt:lpstr>Discussion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1C: A WORLD TOGETHER</dc:title>
  <dc:creator>Trinh Dương</dc:creator>
  <cp:lastModifiedBy>hp</cp:lastModifiedBy>
  <cp:revision>51</cp:revision>
  <dcterms:created xsi:type="dcterms:W3CDTF">2021-01-25T09:39:42Z</dcterms:created>
  <dcterms:modified xsi:type="dcterms:W3CDTF">2021-02-28T08:31:42Z</dcterms:modified>
</cp:coreProperties>
</file>

<file path=docProps/thumbnail.jpeg>
</file>